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6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388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923" y="1122363"/>
            <a:ext cx="7588155" cy="2621154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3843708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8DD2-C443-44AD-85B3-4CE72B962C5F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FCA09-A334-4A38-8A78-E51DCD588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639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8DD2-C443-44AD-85B3-4CE72B962C5F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FCA09-A334-4A38-8A78-E51DCD588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322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81" y="553616"/>
            <a:ext cx="8273140" cy="4008859"/>
          </a:xfrm>
        </p:spPr>
        <p:txBody>
          <a:bodyPr anchor="t">
            <a:norm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380" y="4589463"/>
            <a:ext cx="8273140" cy="1384617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8DD2-C443-44AD-85B3-4CE72B962C5F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FCA09-A334-4A38-8A78-E51DCD588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536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E861E-DFBA-B4AA-9356-CDE3D3F57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648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D7538-EC5A-3EE7-176F-A58920C50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8DD2-C443-44AD-85B3-4CE72B962C5F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FCA09-A334-4A38-8A78-E51DCD588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37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396"/>
            <a:ext cx="10745788" cy="11432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A52B0-7419-A946-4523-6D34BCAD2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386894"/>
            <a:ext cx="5157787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573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AE980-E611-98B5-04E9-DE4584B0E3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386894"/>
            <a:ext cx="5183189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8DD2-C443-44AD-85B3-4CE72B962C5F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FCA09-A334-4A38-8A78-E51DCD588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109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8DD2-C443-44AD-85B3-4CE72B962C5F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FCA09-A334-4A38-8A78-E51DCD588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120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8DD2-C443-44AD-85B3-4CE72B962C5F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FCA09-A334-4A38-8A78-E51DCD588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910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160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553616"/>
            <a:ext cx="6279741" cy="5486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7160" y="2311121"/>
            <a:ext cx="3595634" cy="3728895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8DD2-C443-44AD-85B3-4CE72B962C5F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FCA09-A334-4A38-8A78-E51DCD588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654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557784"/>
            <a:ext cx="3595634" cy="2212313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63319" y="657103"/>
            <a:ext cx="6483687" cy="555590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1" y="2826137"/>
            <a:ext cx="3585586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8DD2-C443-44AD-85B3-4CE72B962C5F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FCA09-A334-4A38-8A78-E51DCD588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177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956D-CB73-C986-F100-46487310D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515600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423E6A-A07C-BF0D-EA30-9A8A854E4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1680898"/>
            <a:ext cx="10515600" cy="44960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C9908-8F95-8DFC-72CC-158552B56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8DD2-C443-44AD-85B3-4CE72B962C5F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6C9BE-9060-50CB-2BB7-07307FF89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A835B-97D3-BC22-F0B8-4986D4636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FCA09-A334-4A38-8A78-E51DCD588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76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B0252-346C-F6F4-3642-19F571550D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634888" y="578497"/>
            <a:ext cx="2047037" cy="5598466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8DA36-7351-9D6A-518B-678AB8A50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78497"/>
            <a:ext cx="8796688" cy="5598465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6BDFF-D746-836C-04B8-CA89AD5D1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8DD2-C443-44AD-85B3-4CE72B962C5F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AA929-A9E6-FF9C-0C59-177F892D6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6D893-7E81-90DC-4139-7687B39C3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FCA09-A334-4A38-8A78-E51DCD588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080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999A8DD2-C443-44AD-85B3-4CE72B962C5F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FA4FCA09-A334-4A38-8A78-E51DCD588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424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2" r:id="rId6"/>
    <p:sldLayoutId id="2147483888" r:id="rId7"/>
    <p:sldLayoutId id="2147483889" r:id="rId8"/>
    <p:sldLayoutId id="2147483890" r:id="rId9"/>
    <p:sldLayoutId id="2147483891" r:id="rId10"/>
    <p:sldLayoutId id="214748389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3D572980-FB84-8C29-1FAC-FAC5ECE29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Wave line design">
            <a:extLst>
              <a:ext uri="{FF2B5EF4-FFF2-40B4-BE49-F238E27FC236}">
                <a16:creationId xmlns:a16="http://schemas.microsoft.com/office/drawing/2014/main" id="{7BC70565-FDDA-0079-4AE5-74601E2744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14161" b="10840"/>
          <a:stretch/>
        </p:blipFill>
        <p:spPr>
          <a:xfrm>
            <a:off x="1" y="1"/>
            <a:ext cx="12192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AD8069-01D3-5E8F-163D-B2679CA9B5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923" y="1622807"/>
            <a:ext cx="7588155" cy="2236264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rgbClr val="FFFFFF"/>
                </a:solidFill>
              </a:rPr>
              <a:t>Rumford Motor Inn</a:t>
            </a:r>
            <a:br>
              <a:rPr lang="en-US" sz="4800" dirty="0">
                <a:solidFill>
                  <a:srgbClr val="FFFFFF"/>
                </a:solidFill>
              </a:rPr>
            </a:br>
            <a:r>
              <a:rPr lang="en-US" sz="4800" dirty="0">
                <a:solidFill>
                  <a:srgbClr val="FFFFFF"/>
                </a:solidFill>
              </a:rPr>
              <a:t>400 Newport Avenue</a:t>
            </a:r>
            <a:br>
              <a:rPr lang="en-US" sz="4800" dirty="0">
                <a:solidFill>
                  <a:srgbClr val="FFFFFF"/>
                </a:solidFill>
              </a:rPr>
            </a:br>
            <a:r>
              <a:rPr lang="en-US" sz="4800" dirty="0">
                <a:solidFill>
                  <a:srgbClr val="FFFFFF"/>
                </a:solidFill>
              </a:rPr>
              <a:t>East Providence, RI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FEB62E-F316-CAB7-84C5-7D0EAB4CC2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3934142"/>
            <a:ext cx="7588155" cy="1414091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10000"/>
              </a:lnSpc>
            </a:pPr>
            <a:r>
              <a:rPr lang="en-US" sz="2900" b="1" dirty="0">
                <a:solidFill>
                  <a:srgbClr val="FFFFFF"/>
                </a:solidFill>
              </a:rPr>
              <a:t>An Analysis of Calls for Service by the </a:t>
            </a:r>
          </a:p>
          <a:p>
            <a:pPr>
              <a:lnSpc>
                <a:spcPct val="110000"/>
              </a:lnSpc>
            </a:pPr>
            <a:r>
              <a:rPr lang="en-US" sz="2900" b="1" dirty="0">
                <a:solidFill>
                  <a:srgbClr val="FFFFFF"/>
                </a:solidFill>
              </a:rPr>
              <a:t>East Providence Police Department</a:t>
            </a:r>
          </a:p>
          <a:p>
            <a:pPr>
              <a:lnSpc>
                <a:spcPct val="110000"/>
              </a:lnSpc>
            </a:pPr>
            <a:endParaRPr lang="en-US" sz="2000" b="1" dirty="0">
              <a:solidFill>
                <a:srgbClr val="FFFFFF"/>
              </a:solidFill>
            </a:endParaRPr>
          </a:p>
          <a:p>
            <a:pPr>
              <a:lnSpc>
                <a:spcPct val="110000"/>
              </a:lnSpc>
            </a:pPr>
            <a:r>
              <a:rPr lang="en-US" sz="2000" b="1" dirty="0">
                <a:solidFill>
                  <a:srgbClr val="FFFFFF"/>
                </a:solidFill>
              </a:rPr>
              <a:t>Captain Michael Rapoza</a:t>
            </a:r>
          </a:p>
        </p:txBody>
      </p:sp>
    </p:spTree>
    <p:extLst>
      <p:ext uri="{BB962C8B-B14F-4D97-AF65-F5344CB8AC3E}">
        <p14:creationId xmlns:p14="http://schemas.microsoft.com/office/powerpoint/2010/main" val="3593832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AC813-2539-494C-7C7F-2D411B47B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8522" y="849085"/>
            <a:ext cx="4182757" cy="5179925"/>
          </a:xfrm>
        </p:spPr>
        <p:txBody>
          <a:bodyPr anchor="ctr">
            <a:normAutofit/>
          </a:bodyPr>
          <a:lstStyle/>
          <a:p>
            <a:pPr algn="r"/>
            <a:r>
              <a:rPr lang="en-US" dirty="0"/>
              <a:t>Calls for Service (CFS) Reasons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B3FF9F-A3F0-B055-DDC6-5E8ADFE4F4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7025" y="901873"/>
            <a:ext cx="5855475" cy="5705605"/>
          </a:xfrm>
        </p:spPr>
        <p:txBody>
          <a:bodyPr anchor="ctr">
            <a:normAutofit/>
          </a:bodyPr>
          <a:lstStyle/>
          <a:p>
            <a:r>
              <a:rPr lang="en-US" sz="1800" dirty="0"/>
              <a:t>Assault</a:t>
            </a:r>
          </a:p>
          <a:p>
            <a:r>
              <a:rPr lang="en-US" sz="1800" dirty="0"/>
              <a:t>Assist Fire/Rescue</a:t>
            </a:r>
          </a:p>
          <a:p>
            <a:r>
              <a:rPr lang="en-US" sz="1800" dirty="0"/>
              <a:t>Check the Wellbeing</a:t>
            </a:r>
          </a:p>
          <a:p>
            <a:r>
              <a:rPr lang="en-US" sz="1800" dirty="0"/>
              <a:t>Disturbance (domestic, verbal, physical, etc.)</a:t>
            </a:r>
          </a:p>
          <a:p>
            <a:r>
              <a:rPr lang="en-US" sz="1800" dirty="0"/>
              <a:t>Follow Up Investigations</a:t>
            </a:r>
          </a:p>
          <a:p>
            <a:r>
              <a:rPr lang="en-US" sz="1800" dirty="0"/>
              <a:t>Intoxicated Persons</a:t>
            </a:r>
          </a:p>
          <a:p>
            <a:r>
              <a:rPr lang="en-US" sz="1800" dirty="0"/>
              <a:t>Loud Noise Complaints</a:t>
            </a:r>
          </a:p>
          <a:p>
            <a:r>
              <a:rPr lang="en-US" sz="1800" dirty="0"/>
              <a:t>Motor Vehicle Stop</a:t>
            </a:r>
          </a:p>
          <a:p>
            <a:r>
              <a:rPr lang="en-US" sz="1800" dirty="0"/>
              <a:t>Psychological Problem/Suicidal</a:t>
            </a:r>
          </a:p>
          <a:p>
            <a:r>
              <a:rPr lang="en-US" sz="1800" dirty="0"/>
              <a:t>Sex Offenses</a:t>
            </a:r>
          </a:p>
          <a:p>
            <a:r>
              <a:rPr lang="en-US" sz="1800" dirty="0"/>
              <a:t>Suspicious Person/Vehicle</a:t>
            </a:r>
          </a:p>
          <a:p>
            <a:r>
              <a:rPr lang="en-US" sz="1800" dirty="0"/>
              <a:t>Warrant Service</a:t>
            </a:r>
          </a:p>
          <a:p>
            <a:endParaRPr lang="en-US" sz="18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209391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F32AB-367D-A141-0774-75DD33185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Recent Arrests and Investigations Associated with 400 Newport Avenue (2023)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A9EB2D-8969-01F3-FDB1-6B12FB7107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Two strong armed robbery suspects staying at the Rumford Motor Inn (RMI) violently robbed a local business owner making a cash deposit at a Newport Avenue bank.</a:t>
            </a:r>
          </a:p>
          <a:p>
            <a:r>
              <a:rPr lang="en-US" dirty="0"/>
              <a:t>After a verbal disturbance in a neighboring community, a suspect drove to the RMI and fired several rounds into the building. </a:t>
            </a:r>
          </a:p>
          <a:p>
            <a:r>
              <a:rPr lang="en-US" dirty="0"/>
              <a:t>Several suspects wanted in large precious metal theft rings in the city and surrounding communities were staying at the RMI.</a:t>
            </a:r>
          </a:p>
          <a:p>
            <a:r>
              <a:rPr lang="en-US" dirty="0"/>
              <a:t>48 separate investigations by the Special Investigations Unit (Narcotics Division) at this address.</a:t>
            </a:r>
          </a:p>
          <a:p>
            <a:r>
              <a:rPr lang="en-US" dirty="0"/>
              <a:t>Numerous documented violent gang members frequent the location. An overwhelming majority of these gang members have previous narcotics trafficking and firearms related arrests.  </a:t>
            </a:r>
          </a:p>
        </p:txBody>
      </p:sp>
    </p:spTree>
    <p:extLst>
      <p:ext uri="{BB962C8B-B14F-4D97-AF65-F5344CB8AC3E}">
        <p14:creationId xmlns:p14="http://schemas.microsoft.com/office/powerpoint/2010/main" val="2803390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FAA4A-7C08-142D-BD72-8FB57AC68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Recent Arrests and Investigations Associated with 400 Newport Avenue (2023) Cont.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3CE93A-B31E-07E9-3DD7-F6D2BCCF1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1715532"/>
            <a:ext cx="10653579" cy="4838616"/>
          </a:xfrm>
        </p:spPr>
        <p:txBody>
          <a:bodyPr>
            <a:normAutofit/>
          </a:bodyPr>
          <a:lstStyle/>
          <a:p>
            <a:r>
              <a:rPr lang="en-US" dirty="0"/>
              <a:t>Countless RMI individuals walking into surrounding residential neighborhood and local business parking lots to meet with narcotics dealers.</a:t>
            </a:r>
          </a:p>
          <a:p>
            <a:r>
              <a:rPr lang="en-US" dirty="0"/>
              <a:t>Narcotics dealers have traveled from Providence, Fall River, Boston, and New York to deliver narcotics.</a:t>
            </a:r>
          </a:p>
          <a:p>
            <a:r>
              <a:rPr lang="en-US" dirty="0"/>
              <a:t>Alarming increase in crystal methamphetamine users and sales.</a:t>
            </a:r>
          </a:p>
          <a:p>
            <a:r>
              <a:rPr lang="en-US" dirty="0"/>
              <a:t>Well known location for prostitution and human trafficking through online websites.</a:t>
            </a:r>
          </a:p>
          <a:p>
            <a:r>
              <a:rPr lang="en-US" dirty="0"/>
              <a:t>Recent increases of motor vehicle thefts in the Rumford section of the city had ties to individuals renting rooms at RMI.</a:t>
            </a:r>
          </a:p>
          <a:p>
            <a:r>
              <a:rPr lang="en-US" dirty="0"/>
              <a:t>Most recently a male suspect was taken into custody with nearly 200 stolen items from vehicles and homes in East Providence and local communities in Rhode Island and Massachusetts.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662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4A734-F1E0-21A5-30ED-FD066938F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dirty="0"/>
              <a:t>Calls for Service</a:t>
            </a:r>
            <a:br>
              <a:rPr lang="en-US" dirty="0"/>
            </a:br>
            <a:r>
              <a:rPr lang="en-US" sz="1800" dirty="0"/>
              <a:t>*Does not include all calls associated with RMI/400 Newport Avenue</a:t>
            </a:r>
            <a:endParaRPr lang="en-US" dirty="0"/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DD86F134-88B5-847A-42FF-AA57BC504E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208267"/>
              </p:ext>
            </p:extLst>
          </p:nvPr>
        </p:nvGraphicFramePr>
        <p:xfrm>
          <a:off x="680930" y="2443065"/>
          <a:ext cx="10653711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51237">
                  <a:extLst>
                    <a:ext uri="{9D8B030D-6E8A-4147-A177-3AD203B41FA5}">
                      <a16:colId xmlns:a16="http://schemas.microsoft.com/office/drawing/2014/main" val="1657742733"/>
                    </a:ext>
                  </a:extLst>
                </a:gridCol>
                <a:gridCol w="3551237">
                  <a:extLst>
                    <a:ext uri="{9D8B030D-6E8A-4147-A177-3AD203B41FA5}">
                      <a16:colId xmlns:a16="http://schemas.microsoft.com/office/drawing/2014/main" val="3758763360"/>
                    </a:ext>
                  </a:extLst>
                </a:gridCol>
                <a:gridCol w="3551237">
                  <a:extLst>
                    <a:ext uri="{9D8B030D-6E8A-4147-A177-3AD203B41FA5}">
                      <a16:colId xmlns:a16="http://schemas.microsoft.com/office/drawing/2014/main" val="25784347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Year(s)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Calls for 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Arrests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098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2020 (COVID-19)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697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322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277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545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2013-2023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3821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7891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D1A8E-6CAE-FBAE-9930-2C7C7E60F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2481" y="800783"/>
            <a:ext cx="8278891" cy="1323867"/>
          </a:xfrm>
        </p:spPr>
        <p:txBody>
          <a:bodyPr anchor="b">
            <a:normAutofit/>
          </a:bodyPr>
          <a:lstStyle/>
          <a:p>
            <a:pPr algn="ctr"/>
            <a:r>
              <a:rPr lang="en-US" dirty="0"/>
              <a:t>Strain on Department Resources and Community Safety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3A1906-1EFD-E031-8F58-BBA3FDFFC6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2481" y="2495774"/>
            <a:ext cx="8278892" cy="3273426"/>
          </a:xfrm>
        </p:spPr>
        <p:txBody>
          <a:bodyPr>
            <a:normAutofit fontScale="85000" lnSpcReduction="10000"/>
          </a:bodyPr>
          <a:lstStyle/>
          <a:p>
            <a:r>
              <a:rPr lang="en-US" sz="1800" dirty="0"/>
              <a:t>All calls to this location require a minimum of a two-officer response due to office safety concerns. CFS usually require a response from a supervisor as well.</a:t>
            </a:r>
          </a:p>
          <a:p>
            <a:r>
              <a:rPr lang="en-US" sz="1800" dirty="0"/>
              <a:t>Reduces the number of officers available for other response needs in the Rumford section of the city.</a:t>
            </a:r>
          </a:p>
          <a:p>
            <a:r>
              <a:rPr lang="en-US" sz="1800" dirty="0"/>
              <a:t>Vagrant and transient individuals associates with the RMI walking in the surrounding neighborhoods and loitering at local businesses.</a:t>
            </a:r>
          </a:p>
          <a:p>
            <a:r>
              <a:rPr lang="en-US" sz="1800" dirty="0"/>
              <a:t>Extremely dangerous individuals frequenting the RMI to deliver narcotics, partake in criminal activity, and victimize residents via property crimes. </a:t>
            </a:r>
          </a:p>
          <a:p>
            <a:r>
              <a:rPr lang="en-US" sz="1800" dirty="0"/>
              <a:t>RMI is a well-known location by people experiencing homelessness or inexpensive location to use narcotics or partake in human trafficking and prostitution.</a:t>
            </a:r>
          </a:p>
        </p:txBody>
      </p:sp>
    </p:spTree>
    <p:extLst>
      <p:ext uri="{BB962C8B-B14F-4D97-AF65-F5344CB8AC3E}">
        <p14:creationId xmlns:p14="http://schemas.microsoft.com/office/powerpoint/2010/main" val="2326582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E1BBD-6B38-CFA2-0BF5-63C101F54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333" y="1681144"/>
            <a:ext cx="4233334" cy="20611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100"/>
              <a:t>Questions/Concerns</a:t>
            </a:r>
          </a:p>
        </p:txBody>
      </p:sp>
      <p:pic>
        <p:nvPicPr>
          <p:cNvPr id="7" name="Graphic 6" descr="Help">
            <a:extLst>
              <a:ext uri="{FF2B5EF4-FFF2-40B4-BE49-F238E27FC236}">
                <a16:creationId xmlns:a16="http://schemas.microsoft.com/office/drawing/2014/main" id="{65F42152-39AF-1A6D-3399-BC28452E6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0" y="593016"/>
            <a:ext cx="5676899" cy="567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295782"/>
      </p:ext>
    </p:extLst>
  </p:cSld>
  <p:clrMapOvr>
    <a:masterClrMapping/>
  </p:clrMapOvr>
</p:sld>
</file>

<file path=ppt/theme/theme1.xml><?xml version="1.0" encoding="utf-8"?>
<a:theme xmlns:a="http://schemas.openxmlformats.org/drawingml/2006/main" name="VanillaVTI">
  <a:themeElements>
    <a:clrScheme name="Vanill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nillaVTI" id="{54D376C6-1C9B-4C6B-8F3C-483BB307BB05}" vid="{7690D8A9-C071-45EF-BA7A-F7FA9779B11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491</Words>
  <Application>Microsoft Office PowerPoint</Application>
  <PresentationFormat>Widescreen</PresentationFormat>
  <Paragraphs>57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Neue Haas Grotesk Text Pro</vt:lpstr>
      <vt:lpstr>VanillaVTI</vt:lpstr>
      <vt:lpstr>Rumford Motor Inn 400 Newport Avenue East Providence, RI</vt:lpstr>
      <vt:lpstr>Calls for Service (CFS) Reasons</vt:lpstr>
      <vt:lpstr>Recent Arrests and Investigations Associated with 400 Newport Avenue (2023)</vt:lpstr>
      <vt:lpstr>Recent Arrests and Investigations Associated with 400 Newport Avenue (2023) Cont.</vt:lpstr>
      <vt:lpstr>Calls for Service *Does not include all calls associated with RMI/400 Newport Avenue</vt:lpstr>
      <vt:lpstr>Strain on Department Resources and Community Safety</vt:lpstr>
      <vt:lpstr>Questions/Concerns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Rumford Motor Inn 400 Newport Avenue East Providence, RI</dc:title>
  <dc:creator>Michael Rapoza</dc:creator>
  <cp:lastModifiedBy>Michael Rapoza</cp:lastModifiedBy>
  <cp:revision>3</cp:revision>
  <cp:lastPrinted>2023-11-21T21:03:07Z</cp:lastPrinted>
  <dcterms:created xsi:type="dcterms:W3CDTF">2023-11-21T12:44:48Z</dcterms:created>
  <dcterms:modified xsi:type="dcterms:W3CDTF">2023-11-21T21:43:11Z</dcterms:modified>
</cp:coreProperties>
</file>